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71" r:id="rId2"/>
    <p:sldId id="267" r:id="rId3"/>
    <p:sldId id="258" r:id="rId4"/>
    <p:sldId id="259" r:id="rId5"/>
    <p:sldId id="270" r:id="rId6"/>
    <p:sldId id="261" r:id="rId7"/>
    <p:sldId id="262" r:id="rId8"/>
    <p:sldId id="263" r:id="rId9"/>
    <p:sldId id="265" r:id="rId10"/>
    <p:sldId id="256" r:id="rId11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A5"/>
    <a:srgbClr val="FFC489"/>
    <a:srgbClr val="99CCFF"/>
    <a:srgbClr val="FFEAD5"/>
    <a:srgbClr val="C5D9CA"/>
    <a:srgbClr val="E5FFF6"/>
    <a:srgbClr val="FFEEBD"/>
    <a:srgbClr val="FFE6CD"/>
    <a:srgbClr val="CCEC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10" autoAdjust="0"/>
    <p:restoredTop sz="94660" autoAdjust="0"/>
  </p:normalViewPr>
  <p:slideViewPr>
    <p:cSldViewPr snapToGrid="0">
      <p:cViewPr varScale="1">
        <p:scale>
          <a:sx n="54" d="100"/>
          <a:sy n="54" d="100"/>
        </p:scale>
        <p:origin x="2362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C56B599-80E3-3660-1289-25931259B9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843CA4-6071-C90F-7B17-762DBB6D55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EFB77-1418-4DAE-8C17-7FFAD233944A}" type="datetimeFigureOut">
              <a:rPr lang="de-DE" smtClean="0"/>
              <a:t>22.06.2026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DE802C-75F4-73CD-FDF2-86B63FE73E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E10724-ADEE-9333-5E78-80A36318E1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FC94C-C1BE-4408-82EC-9CEC379871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24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F46E-B651-4BBE-8662-36D9E7974C1F}" type="datetimeFigureOut">
              <a:rPr lang="de-DE" smtClean="0"/>
              <a:t>22.06.2026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A0C48-5636-41CC-A56A-B3358600204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170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E533A-AABF-EAD7-66FB-4F3A6A7CD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210DDA5-DA25-932F-54D5-1CC0D223F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711E45-4D24-D4B3-1983-6205818D4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14404B-48FD-F544-7FD8-C158D0414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042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5016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7F3F2-E4E6-8C3A-C973-0E58BC497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02589A-C4B0-D77A-1FDD-A0242DF7E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C83A6A1-4D22-6356-5FF7-9B5FCAB41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99B404-A926-71B4-8236-40895D975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410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915BC-80E3-B350-E39C-4A67B29DF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11D4509-E6BC-0021-1509-F2970C8C2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DA665D-449D-F325-C04D-17B3B3CF7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C7539F-5661-7842-4D07-F4FD4BC1C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925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043A6-64F2-A6AB-73B8-70C439CE3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6E14E7C-BFC4-5D4D-D0FF-11398C5F4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B71B571-48EC-73EF-9EF9-0CB59EE55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4065D1-CF2A-1537-5519-92F4C21E3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40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9C42C-6CCF-5841-B5FF-8B13B1AA0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2CEDD0D-7191-6E3C-E52A-C54EBC4AA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66D2EF6-08DB-6173-9686-633956F0D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0C8B71-B42D-1667-F130-45BCC3532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247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5A6D0-2349-3C50-4AB3-05CDC728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F0BA5BB-CDB9-434B-8FB2-9060B41F1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FE98E8-4181-AAE5-3053-BCDEF3355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204E0A-400B-C6D7-4641-EA96B56BB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65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D7D7C-FB05-F355-EF98-47035500B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83340BA-4CE3-428F-BEBB-B430C0619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735479D-0D46-166E-9069-386E1E229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FE531A-CFDA-8D37-4317-39A5545D0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035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8EC50-979E-F2E1-C379-B134067F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0DB684-BD11-9B46-8FC7-2C7596242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02DB966-A679-FCD3-AA4D-2169986C3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4B9CA5-CB3C-EA1F-517C-73F231EBC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980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DC09-0EDD-12B0-1A4D-CDDE985B8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2CBE036-255E-2046-C7B9-AEC169DD2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EF90D1D-553D-80EA-F14F-4A8E50974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0244E5-FE38-2B67-904F-36D3985C1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A0C48-5636-41CC-A56A-B3358600204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498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14A1-D2D0-46B8-AFDE-C757ABC27C8D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56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65E0-BDFC-4D65-8958-7C8CBDC72748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19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3EBFD-B80C-4A8A-B9EF-730496EF4B21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82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3D741-DBD0-4E6A-AD78-EB46D3E98E2E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93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FAB3-B3E4-4227-9CA3-7730FDCF44D8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37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571F-28B0-4D6A-885E-E2B3B3D46E86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61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09B7-9949-4B13-8C28-700A9BE83FC0}" type="datetime1">
              <a:rPr lang="de-DE" smtClean="0"/>
              <a:t>22.06.2026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64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817B-567B-4CB5-94C0-70DFCFD3582D}" type="datetime1">
              <a:rPr lang="de-DE" smtClean="0"/>
              <a:t>22.06.2026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18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C73A-7F36-401D-8420-37AE8082321F}" type="datetime1">
              <a:rPr lang="de-DE" smtClean="0"/>
              <a:t>22.06.2026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149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A968-6584-477A-B96C-AFFBE448028C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187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9045-EF7D-4497-812B-528F660218C6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30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575399-D89C-4F72-AAD3-DA5FB5C42362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0061C4-EE52-4D68-AEFA-E4B43853C6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26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BBF86-CA1C-ED51-8C42-D3C5C0E24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5CE19-FB7D-E915-2ADC-6B3D7BF6D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787526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 </a:t>
            </a:r>
            <a:r>
              <a:rPr lang="de-DE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Eyecatcher </a:t>
            </a:r>
            <a:r>
              <a:rPr lang="de-DE" sz="1800" b="1" i="1" dirty="0">
                <a:solidFill>
                  <a:srgbClr val="FF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 Misericordia</a:t>
            </a:r>
            <a:br>
              <a:rPr lang="de-DE" sz="1800" b="1" i="1" dirty="0">
                <a:solidFill>
                  <a:srgbClr val="FF99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Gutachten</a:t>
            </a:r>
            <a:r>
              <a:rPr lang="de-DE" sz="1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Kunstsammlung</a:t>
            </a:r>
            <a:r>
              <a:rPr lang="de-DE" sz="18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Neugestaltung</a:t>
            </a:r>
            <a:endParaRPr lang="de-DE" sz="18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764718E-86C6-2ED4-3F6A-CA11D83BA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8" y="3486106"/>
            <a:ext cx="5929963" cy="293378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391731E-43BB-49AD-87D7-BF2DDA1E3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7" y="2237759"/>
            <a:ext cx="3725711" cy="73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64204-942A-33E9-2151-CB442522D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191081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8613CD-4ABD-1D48-A23B-C7DBA726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17" y="6184265"/>
            <a:ext cx="3987165" cy="238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EA38A2D-510E-6A14-52EC-6782FAA78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17" y="933344"/>
            <a:ext cx="3987165" cy="48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0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D9608-001D-1DAD-D5A3-16FCDDBA9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12DAF-A4CA-AB09-8783-27E8A5507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80" y="253287"/>
            <a:ext cx="6263640" cy="930505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Einführung Geschichte Restaurierung Portfolio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D1CC53A-A016-809E-9762-F554CC4AA406}"/>
              </a:ext>
            </a:extLst>
          </p:cNvPr>
          <p:cNvSpPr txBox="1"/>
          <p:nvPr/>
        </p:nvSpPr>
        <p:spPr>
          <a:xfrm>
            <a:off x="550858" y="3940217"/>
            <a:ext cx="57410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Seit dem Jahre 2002 befindet sich in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Marienloh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Einzelfirma Ochsenfarth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mit Schwerpunkt Restaurierung und Denkmalpflege.  Zur Jahreswende 2025/26 wurden die Restaurierungstätigkeiten an kirchlichen und privaten Objekten eingestellt.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Im Frühjahr 2026 konnte aber eine neue Tätigkeitspalette mit der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Bezeichung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Ochsenfarth Portfolio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gegründet werden, die sich mit Kunstobjekten, Neugestaltungen und Gutachten beschäftigt sowie der Unterhaltung des Forum Misericordia.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r>
              <a:rPr lang="de-DE" i="1" dirty="0"/>
              <a:t>               </a:t>
            </a:r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Einfahrt </a:t>
            </a:r>
            <a:r>
              <a:rPr lang="de-DE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Bücklerweg</a:t>
            </a:r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Bildstock Maria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DD69B4-8663-E04E-CEF7-49C976B6CC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6" y="670303"/>
            <a:ext cx="5482888" cy="2862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15C2770-6C96-CF55-ABEF-ACB4BB2F8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56" y="6339877"/>
            <a:ext cx="3116348" cy="175875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0BC5948-34BA-E060-BEAB-FC4CA70CD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049" y="6339876"/>
            <a:ext cx="1475395" cy="175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5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E6FB8-8575-4A77-D029-30BB140E0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C78918-F442-7189-27B0-B7720B428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59" y="248492"/>
            <a:ext cx="6263640" cy="9337959"/>
          </a:xfrm>
          <a:solidFill>
            <a:schemeClr val="bg1">
              <a:lumMod val="95000"/>
              <a:alpha val="72157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 Gutachten Skulpturen Gemälde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7E0FAC1-6DB9-51EB-629E-F6A3AD3249B7}"/>
              </a:ext>
            </a:extLst>
          </p:cNvPr>
          <p:cNvSpPr txBox="1"/>
          <p:nvPr/>
        </p:nvSpPr>
        <p:spPr>
          <a:xfrm>
            <a:off x="566969" y="3995202"/>
            <a:ext cx="572261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praktischen Arbeiten an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Kunstobjekten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und sonstigen Inventarien werden in unserem Atelier durchgeführt. Dazu zählen vorwiegend die Skulpturen und Gemälden aus der eigenen Kunstsammlung, von denen ausgewählte Objekte zum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Verkauf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angeboten werden.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 Einzelfällen werden noch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Sachverständigen - Gutachten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erstellt, insbesondere dann, wenn unterschiedliche Auffassungen über ein Projekt zum Streit geführt haben und eine neutrale Beurteilung benötigt wird.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Dokumentation                                          Materiallager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E0ACBD8-B3DF-D9D0-2EB3-963E33958B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3" y="659353"/>
            <a:ext cx="5591395" cy="294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16AC9C6-0617-1509-B652-25D2CBDFD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329" y="6411247"/>
            <a:ext cx="2373259" cy="177529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1AB2BE7-F1A3-2C71-3AD3-9D0B9150D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93" y="6411248"/>
            <a:ext cx="2487993" cy="177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5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1098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13F7FA-A69B-BB2C-221C-F68E856D0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CFA7-B35D-906E-E825-EE1A01F5B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Kunstobjekte Lexikon Sammler Depot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56A8AF-8BAC-7725-E3C3-9A155E1C8B35}"/>
              </a:ext>
            </a:extLst>
          </p:cNvPr>
          <p:cNvSpPr txBox="1"/>
          <p:nvPr/>
        </p:nvSpPr>
        <p:spPr>
          <a:xfrm>
            <a:off x="541339" y="4072077"/>
            <a:ext cx="569610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Kunstsammlung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mit Skulpturen, Gemälden, Graphiken und Metallkunst  wurde zunächst von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Anton Ochsenfarth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aufgebaut. Dieser legte besonderen Wert auf die Publizierung heimischer Künstler (u.a. Bürger, Hunstiger,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Sehrbrock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Weitzner, Wegener, etc.) indem er diese im Paderborner Künstlerlexikon veröffentlichte.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Nach seinem Tod (2004) wurde die Sammlung von seinem Sohn 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Robert Ochsenfarth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um zahlreiche Objekte erweitert sowie mit modernen Objekten ergänzt, deren Großteil sich im Kunstdepot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Marienloh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befindet.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  <a:p>
            <a:pPr algn="just"/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   Depot Skulpturen Gemälde                                        Sammler</a:t>
            </a:r>
          </a:p>
          <a:p>
            <a:pPr algn="just"/>
            <a:endParaRPr lang="de-DE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B33443-ADE1-D168-494B-0371295F2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921" y="6502591"/>
            <a:ext cx="1124463" cy="175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C732CFC-7984-E3DD-90F6-840E3D8DB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15" y="674997"/>
            <a:ext cx="5482769" cy="296181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38A9A0-C0DD-B74F-C215-FE5F3DFC6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15" y="6502591"/>
            <a:ext cx="3235456" cy="175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0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E5FF7-866F-7D86-BB7D-2D12ABD2A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23F48-105F-D35A-A732-49E9F32FF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Ausstellung Modern Eyecatcher Kopien</a:t>
            </a:r>
            <a:endParaRPr lang="de-DE" sz="1800" i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A44B44-D537-E5E9-3221-0EDBD0ECE3C7}"/>
              </a:ext>
            </a:extLst>
          </p:cNvPr>
          <p:cNvSpPr txBox="1"/>
          <p:nvPr/>
        </p:nvSpPr>
        <p:spPr>
          <a:xfrm>
            <a:off x="616187" y="3962491"/>
            <a:ext cx="5673401" cy="50475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moderne Ausstellung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 der großen Werkhalle zeigt Skulpturen und Gemälde die neugestaltet wurden. Dadurch wurden die expressiv gestalteten Skulpturen zu Eyecatchern. Darunter der Hl. Robert als Supermann mit de weltweit höchsten Wiedererkennungswert.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Gemäldekopien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weltbekannter Künstler (u.a. Cranach, Chagall,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Camendonck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Marc, Macke, Vermeer, etc.) wurden z.T. von Christian </a:t>
            </a:r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Goller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(+ 2015) und Konrad </a:t>
            </a:r>
            <a:r>
              <a:rPr lang="de-DE" sz="1400" i="1" dirty="0">
                <a:latin typeface="Arial" panose="020B0604020202020204" pitchFamily="34" charset="0"/>
                <a:cs typeface="Arial" panose="020B0604020202020204" pitchFamily="34" charset="0"/>
              </a:rPr>
              <a:t>Kujau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(+2020) geschaffen. Ein Highlight als Unikat ist der „Turm der blauen Pferde in neuer Landschaft“.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    Supermann                            Liborius                         Margaretha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56C37F6-40A6-F42F-77CD-E3F42AE3C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5" y="857167"/>
            <a:ext cx="5433610" cy="280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663F673-3F90-12D1-5F52-DC6A195E35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5" y="6312937"/>
            <a:ext cx="1541348" cy="209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E06F6EC-AFE9-1947-3C78-1491010E0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877" y="6646848"/>
            <a:ext cx="1426245" cy="17578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DEC6CF3-C0A2-E4D2-41A4-710EB76BD7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11" y="6646848"/>
            <a:ext cx="843722" cy="175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6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1098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2C2F02-7544-00A9-F05D-544C5E4B2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DA6315-083B-D19A-60E6-CF307A450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Andachten Forum Misericordia Gottesdienste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94E4A3-978A-8BD4-963C-18B336DBB50A}"/>
              </a:ext>
            </a:extLst>
          </p:cNvPr>
          <p:cNvSpPr txBox="1"/>
          <p:nvPr/>
        </p:nvSpPr>
        <p:spPr>
          <a:xfrm>
            <a:off x="611660" y="4043363"/>
            <a:ext cx="5634680" cy="50475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Zur Verehrung des „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Barmherzigen Jesus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“ nach den Vorlagen in Krakau wurde ein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Bildstock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im Außenbereich errichtet, der einige Jahre später zu einer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Kapelle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(Forum Misericordia) erweitert wurde.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Im Forum finden wechselnde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Kunstausstellung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und Vorträge zu dieser Thematik statt. Je nach Möglichkeit werden in Abstimmung mit der zuständigen Gemeinde auch Andachten und Gottesdienste veranstaltet. Die Planung und Bekanntmachung erfolgt dann über das Pfarrblatt.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        Kapellen- Innenraum                                         Hochaltar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F2D2B0F-BF93-83E6-A85D-CAC2D9C42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77" y="468855"/>
            <a:ext cx="5456363" cy="327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FD17CD5-3106-3798-797A-71DF5469BE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544" y="6114360"/>
            <a:ext cx="1668796" cy="2181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56091B8-32E2-A2F0-EFE9-89F419F2C1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68" y="6114360"/>
            <a:ext cx="3245575" cy="218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  <a:alpha val="1098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3D22D-5A8F-34C3-3790-B24707F75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5B475-3916-9F3E-CCC8-D6341F852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80" y="292737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Abendmahl Saal  Leonardo Weltenretter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9C317B4-F221-325B-AE6C-B3C42227CADC}"/>
              </a:ext>
            </a:extLst>
          </p:cNvPr>
          <p:cNvSpPr txBox="1"/>
          <p:nvPr/>
        </p:nvSpPr>
        <p:spPr>
          <a:xfrm>
            <a:off x="531340" y="3987200"/>
            <a:ext cx="57953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Der neue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Wintergarten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mit offenen Seitenwänden dient den Besuchern zum Aufenthalt und Kaffeepause. Als besonderer Blickpunkt ist an der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Kopfwand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eine großformatige Kopie des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Abendmahles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von Leonardo da Vinci (Mailand) angebracht, durch das eine besondere sakrale Atmosphäre entsteht.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Auf der rechten Seitenwand ein weiteres Gemälde, das Leonardo da Vinci zugeschrieben wird und den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Weltenretter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Jesus Christus darstellt, dessen Original sich im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Lourve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von Dubai befindet.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5A7638-9B68-B151-527F-77D159C12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66" y="667265"/>
            <a:ext cx="5586825" cy="310327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EFF24AE-8394-334D-532D-78098D9FF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18" y="6359251"/>
            <a:ext cx="1716751" cy="224156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BEF559A-AD93-E21D-7BDD-BA1449770946}"/>
              </a:ext>
            </a:extLst>
          </p:cNvPr>
          <p:cNvSpPr txBox="1"/>
          <p:nvPr/>
        </p:nvSpPr>
        <p:spPr>
          <a:xfrm>
            <a:off x="2637253" y="6646431"/>
            <a:ext cx="357663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Ein Mann mit Korkenzieherlocken und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ver-schwommenen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Gesichtszügen schaut zentral nach vorn. Die rechte Hand hat er zum Segen erhoben, in der linken schimmert eine Glaskugel.  „</a:t>
            </a:r>
            <a:r>
              <a:rPr lang="de-DE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Salvator Mundi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“ oder auch Weltenretter heißt das Ölgemälde, das 2017 im New Yorker Auktionshaus Christie’s den Rekordpreis von </a:t>
            </a:r>
            <a:r>
              <a:rPr lang="de-DE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450 Millionen US-Dollar 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erzielte und damit zum teuersten Gemälde der Welt wurde. Paradoxerweise hängt das christliche Gemälde im muslimischen </a:t>
            </a:r>
            <a:r>
              <a:rPr lang="de-DE" sz="1100" dirty="0"/>
              <a:t>Louvre von Abu Dhabi .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949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1098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539E51-1BD4-FDCE-6014-B63B61C43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0BD92-88A1-31CC-8118-31E9601FC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Garten Bistro Masken Dekoration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7764EC3-210C-57D2-E944-A54AC6F47F17}"/>
              </a:ext>
            </a:extLst>
          </p:cNvPr>
          <p:cNvSpPr txBox="1"/>
          <p:nvPr/>
        </p:nvSpPr>
        <p:spPr>
          <a:xfrm>
            <a:off x="505761" y="4085274"/>
            <a:ext cx="584647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Das im privaten Gartenbereich errichtete „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Maskenhaus“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steht im Kontrast zum sakralen Gebäude und den freistehenden Skulpturen. Es wurde anhand von Vorlagen gebaut, aber dekorativ und farbig andersartig gestaltet.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Den zahlreichen und unterschiedlich großen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Masken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wird im asiatischen Raum große kulturelle Bedeutung zugemessen und sie werden traditionell verwendet, um böse Geister abzuwehren.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Pfauenmaske blau              Kopfmaske             Pfauenmaske gelb                   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8841771-3A03-D9BA-4560-A4F9EE237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9" y="611420"/>
            <a:ext cx="5573506" cy="3129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B6964C0-49C6-4E2C-AAD3-A72F2AF93A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9" y="6185576"/>
            <a:ext cx="1686133" cy="204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7BE8A5B-307B-65A4-3942-F2147A9ED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120" y="6185575"/>
            <a:ext cx="1250742" cy="20313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D122DD7-2FBC-159F-D45D-251BA8E94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585" y="6185575"/>
            <a:ext cx="1969150" cy="203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19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98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BB0B0-A28C-328A-C637-7CB5D2EDF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FC5081-08F1-F27A-F020-A36C91DAB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65435"/>
            <a:ext cx="6263640" cy="93205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de-DE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Deco Jugendstil Bildstock Kacheln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72870A3-7496-4F2E-FC4F-7E1FC8FFB78F}"/>
              </a:ext>
            </a:extLst>
          </p:cNvPr>
          <p:cNvSpPr txBox="1"/>
          <p:nvPr/>
        </p:nvSpPr>
        <p:spPr>
          <a:xfrm>
            <a:off x="520700" y="4131625"/>
            <a:ext cx="5876217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Im hinteren Bereich des Gartens wurde ein Bildstock errichtet, der den großen Baum mittig umfasst und versch.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Applikationen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aus der Jahrhundertwende (1880 – 1920) aufzeigt. 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Darunter befinden sich mittig zwei Felder mit </a:t>
            </a:r>
            <a:r>
              <a:rPr lang="de-DE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Jugendstil-Kacheln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sowie jeweils zwei figürliche Reliefs, hölzerne Blumenleuchter, Ziergitter und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Puttenreliefs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Davor eine geschwungene Sitzbank mit Tisch und Stühlen- wodurch ein Ort zum Verweilen entstanden ist.</a:t>
            </a: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Putto                              Art Deco Figuren                            Jugendstil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A35E7E8-E650-C9EB-F710-9A470FCBCE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83" y="1077915"/>
            <a:ext cx="5935834" cy="267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10EBEA2-6836-F817-EB99-2B9460406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796" y="6070034"/>
            <a:ext cx="2215488" cy="23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309E619-C4AE-3604-5A32-C838E376E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9" y="6070034"/>
            <a:ext cx="850989" cy="2300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FAF0AE0-E2B1-3E50-A1E6-DC3C28986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103" y="6070034"/>
            <a:ext cx="1202814" cy="225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59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749</Words>
  <Application>Microsoft Office PowerPoint</Application>
  <PresentationFormat>A4-Papier (210 x 297 mm)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</vt:lpstr>
      <vt:lpstr>Atelier Eyecatcher Forum Misericordia Gutachten Kunstsammlung Neugestaltung</vt:lpstr>
      <vt:lpstr>Einführung Geschichte Restaurierung Portfolio</vt:lpstr>
      <vt:lpstr>Atelier Gutachten Skulpturen Gemälde</vt:lpstr>
      <vt:lpstr>Kunstobjekte Lexikon Sammler Depot</vt:lpstr>
      <vt:lpstr>Ausstellung Modern Eyecatcher Kopien</vt:lpstr>
      <vt:lpstr>Andachten Forum Misericordia Gottesdienste </vt:lpstr>
      <vt:lpstr>Abendmahl Saal  Leonardo Weltenretter</vt:lpstr>
      <vt:lpstr>Garten Bistro Masken Dekoration </vt:lpstr>
      <vt:lpstr>Art Deco Jugendstil Bildstock Kacheln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Ochsenfarth</dc:creator>
  <cp:lastModifiedBy>Robert Ochsenfarth</cp:lastModifiedBy>
  <cp:revision>164</cp:revision>
  <cp:lastPrinted>2026-06-21T13:52:07Z</cp:lastPrinted>
  <dcterms:created xsi:type="dcterms:W3CDTF">2026-06-21T08:48:31Z</dcterms:created>
  <dcterms:modified xsi:type="dcterms:W3CDTF">2026-06-22T07:55:14Z</dcterms:modified>
</cp:coreProperties>
</file>